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0" r:id="rId7"/>
    <p:sldId id="261" r:id="rId8"/>
    <p:sldId id="263" r:id="rId9"/>
    <p:sldId id="264"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0" d="100"/>
          <a:sy n="80" d="100"/>
        </p:scale>
        <p:origin x="3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FABC88-C93E-4CB1-B7CC-6EA865397447}"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11216303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ABC88-C93E-4CB1-B7CC-6EA865397447}"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3203178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ABC88-C93E-4CB1-B7CC-6EA865397447}"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8259698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FABC88-C93E-4CB1-B7CC-6EA865397447}"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25742443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FABC88-C93E-4CB1-B7CC-6EA865397447}" type="datetimeFigureOut">
              <a:rPr lang="en-US" smtClean="0"/>
              <a:t>8/17/2018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38629109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FABC88-C93E-4CB1-B7CC-6EA865397447}" type="datetimeFigureOut">
              <a:rPr lang="en-US" smtClean="0"/>
              <a:t>8/17/2018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5830460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ABC88-C93E-4CB1-B7CC-6EA865397447}" type="datetimeFigureOut">
              <a:rPr lang="en-US" smtClean="0"/>
              <a:t>8/17/2018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31601041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ABC88-C93E-4CB1-B7CC-6EA865397447}"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28061517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ABC88-C93E-4CB1-B7CC-6EA865397447}"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6553893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ABC88-C93E-4CB1-B7CC-6EA865397447}"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26785925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ABC88-C93E-4CB1-B7CC-6EA865397447}"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031281-B655-49BD-88F8-145DF7CAC675}" type="slidenum">
              <a:rPr lang="en-US" smtClean="0"/>
              <a:t>‹#›</a:t>
            </a:fld>
            <a:endParaRPr lang="en-US"/>
          </a:p>
        </p:txBody>
      </p:sp>
    </p:spTree>
    <p:extLst>
      <p:ext uri="{BB962C8B-B14F-4D97-AF65-F5344CB8AC3E}">
        <p14:creationId xmlns:p14="http://schemas.microsoft.com/office/powerpoint/2010/main" val="2518282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49000">
              <a:schemeClr val="accent1">
                <a:lumMod val="45000"/>
                <a:lumOff val="55000"/>
              </a:schemeClr>
            </a:gs>
            <a:gs pos="83000">
              <a:srgbClr val="00B050"/>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ABC88-C93E-4CB1-B7CC-6EA865397447}" type="datetimeFigureOut">
              <a:rPr lang="en-US" smtClean="0"/>
              <a:t>8/17/2018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31281-B655-49BD-88F8-145DF7CAC675}" type="slidenum">
              <a:rPr lang="en-US" smtClean="0"/>
              <a:t>‹#›</a:t>
            </a:fld>
            <a:endParaRPr lang="en-US"/>
          </a:p>
        </p:txBody>
      </p:sp>
    </p:spTree>
    <p:extLst>
      <p:ext uri="{BB962C8B-B14F-4D97-AF65-F5344CB8AC3E}">
        <p14:creationId xmlns:p14="http://schemas.microsoft.com/office/powerpoint/2010/main" val="3966466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9531" y="1417420"/>
            <a:ext cx="9144000" cy="4060371"/>
          </a:xfrm>
          <a:solidFill>
            <a:schemeClr val="tx2">
              <a:lumMod val="20000"/>
              <a:lumOff val="80000"/>
            </a:schemeClr>
          </a:solidFill>
          <a:ln>
            <a:noFill/>
          </a:ln>
          <a:effectLst>
            <a:outerShdw blurRad="184150" dist="241300" dir="11520000" sx="110000" sy="110000" algn="ctr">
              <a:srgbClr val="000000">
                <a:alpha val="18000"/>
              </a:srgbClr>
            </a:outerShdw>
          </a:effectLst>
          <a:scene3d>
            <a:camera prst="isometricOffAxis1Right"/>
            <a:lightRig rig="flood" dir="t">
              <a:rot lat="0" lon="0" rev="13800000"/>
            </a:lightRig>
          </a:scene3d>
          <a:sp3d extrusionH="107950" prstMaterial="plastic">
            <a:bevelT w="82550" h="63500" prst="divot"/>
            <a:bevelB/>
          </a:sp3d>
        </p:spPr>
        <p:txBody>
          <a:bodyPr>
            <a:normAutofit fontScale="92500" lnSpcReduction="20000"/>
          </a:bodyPr>
          <a:lstStyle/>
          <a:p>
            <a:endParaRPr lang="en-US" sz="3500" dirty="0" smtClean="0">
              <a:latin typeface="Times New Roman" panose="02020603050405020304" pitchFamily="18" charset="0"/>
              <a:cs typeface="Times New Roman" panose="02020603050405020304" pitchFamily="18" charset="0"/>
            </a:endParaRPr>
          </a:p>
          <a:p>
            <a:r>
              <a:rPr lang="en-US" sz="3500" dirty="0" smtClean="0">
                <a:latin typeface="Times New Roman" panose="02020603050405020304" pitchFamily="18" charset="0"/>
                <a:cs typeface="Times New Roman" panose="02020603050405020304" pitchFamily="18" charset="0"/>
              </a:rPr>
              <a:t>IT SUPPORT BUSINESS </a:t>
            </a:r>
            <a:endParaRPr lang="en-US" sz="3500" dirty="0" smtClean="0">
              <a:latin typeface="Times New Roman" panose="02020603050405020304" pitchFamily="18" charset="0"/>
              <a:cs typeface="Times New Roman" panose="02020603050405020304" pitchFamily="18" charset="0"/>
            </a:endParaRPr>
          </a:p>
          <a:p>
            <a:r>
              <a:rPr lang="en-US" sz="3500" dirty="0" smtClean="0">
                <a:latin typeface="Times New Roman" panose="02020603050405020304" pitchFamily="18" charset="0"/>
                <a:cs typeface="Times New Roman" panose="02020603050405020304" pitchFamily="18" charset="0"/>
              </a:rPr>
              <a:t>Student Name:</a:t>
            </a:r>
          </a:p>
          <a:p>
            <a:r>
              <a:rPr lang="en-US" sz="3500" dirty="0" smtClean="0">
                <a:latin typeface="Times New Roman" panose="02020603050405020304" pitchFamily="18" charset="0"/>
                <a:cs typeface="Times New Roman" panose="02020603050405020304" pitchFamily="18" charset="0"/>
              </a:rPr>
              <a:t>Presented to:</a:t>
            </a:r>
          </a:p>
          <a:p>
            <a:r>
              <a:rPr lang="en-US" sz="3500" dirty="0" smtClean="0">
                <a:latin typeface="Times New Roman" panose="02020603050405020304" pitchFamily="18" charset="0"/>
                <a:cs typeface="Times New Roman" panose="02020603050405020304" pitchFamily="18" charset="0"/>
              </a:rPr>
              <a:t>Institutional Affiliation:</a:t>
            </a:r>
          </a:p>
          <a:p>
            <a:r>
              <a:rPr lang="en-US" sz="3500" dirty="0" smtClean="0">
                <a:latin typeface="Times New Roman" panose="02020603050405020304" pitchFamily="18" charset="0"/>
                <a:cs typeface="Times New Roman" panose="02020603050405020304" pitchFamily="18" charset="0"/>
              </a:rPr>
              <a:t>Date:</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Venue:</a:t>
            </a:r>
          </a:p>
          <a:p>
            <a:endParaRPr lang="en-US" dirty="0"/>
          </a:p>
        </p:txBody>
      </p:sp>
    </p:spTree>
    <p:extLst>
      <p:ext uri="{BB962C8B-B14F-4D97-AF65-F5344CB8AC3E}">
        <p14:creationId xmlns:p14="http://schemas.microsoft.com/office/powerpoint/2010/main" val="1033660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8" end="8"/>
                                            </p:txEl>
                                          </p:spTgt>
                                        </p:tgtEl>
                                        <p:attrNameLst>
                                          <p:attrName>style.visibility</p:attrName>
                                        </p:attrNameLst>
                                      </p:cBhvr>
                                      <p:to>
                                        <p:strVal val="visible"/>
                                      </p:to>
                                    </p:set>
                                    <p:animEffect transition="in" filter="wipe(down)">
                                      <p:cBhvr>
                                        <p:cTn id="115" dur="580">
                                          <p:stCondLst>
                                            <p:cond delay="0"/>
                                          </p:stCondLst>
                                        </p:cTn>
                                        <p:tgtEl>
                                          <p:spTgt spid="3">
                                            <p:txEl>
                                              <p:pRg st="8" end="8"/>
                                            </p:txEl>
                                          </p:spTgt>
                                        </p:tgtEl>
                                      </p:cBhvr>
                                    </p:animEffect>
                                    <p:anim calcmode="lin" valueType="num">
                                      <p:cBhvr>
                                        <p:cTn id="116"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8" end="8"/>
                                            </p:txEl>
                                          </p:spTgt>
                                        </p:tgtEl>
                                      </p:cBhvr>
                                      <p:to x="100000" y="60000"/>
                                    </p:animScale>
                                    <p:animScale>
                                      <p:cBhvr>
                                        <p:cTn id="122" dur="166" decel="50000">
                                          <p:stCondLst>
                                            <p:cond delay="676"/>
                                          </p:stCondLst>
                                        </p:cTn>
                                        <p:tgtEl>
                                          <p:spTgt spid="3">
                                            <p:txEl>
                                              <p:pRg st="8" end="8"/>
                                            </p:txEl>
                                          </p:spTgt>
                                        </p:tgtEl>
                                      </p:cBhvr>
                                      <p:to x="100000" y="100000"/>
                                    </p:animScale>
                                    <p:animScale>
                                      <p:cBhvr>
                                        <p:cTn id="123" dur="26">
                                          <p:stCondLst>
                                            <p:cond delay="1312"/>
                                          </p:stCondLst>
                                        </p:cTn>
                                        <p:tgtEl>
                                          <p:spTgt spid="3">
                                            <p:txEl>
                                              <p:pRg st="8" end="8"/>
                                            </p:txEl>
                                          </p:spTgt>
                                        </p:tgtEl>
                                      </p:cBhvr>
                                      <p:to x="100000" y="80000"/>
                                    </p:animScale>
                                    <p:animScale>
                                      <p:cBhvr>
                                        <p:cTn id="124" dur="166" decel="50000">
                                          <p:stCondLst>
                                            <p:cond delay="1338"/>
                                          </p:stCondLst>
                                        </p:cTn>
                                        <p:tgtEl>
                                          <p:spTgt spid="3">
                                            <p:txEl>
                                              <p:pRg st="8" end="8"/>
                                            </p:txEl>
                                          </p:spTgt>
                                        </p:tgtEl>
                                      </p:cBhvr>
                                      <p:to x="100000" y="100000"/>
                                    </p:animScale>
                                    <p:animScale>
                                      <p:cBhvr>
                                        <p:cTn id="125" dur="26">
                                          <p:stCondLst>
                                            <p:cond delay="1642"/>
                                          </p:stCondLst>
                                        </p:cTn>
                                        <p:tgtEl>
                                          <p:spTgt spid="3">
                                            <p:txEl>
                                              <p:pRg st="8" end="8"/>
                                            </p:txEl>
                                          </p:spTgt>
                                        </p:tgtEl>
                                      </p:cBhvr>
                                      <p:to x="100000" y="90000"/>
                                    </p:animScale>
                                    <p:animScale>
                                      <p:cBhvr>
                                        <p:cTn id="126" dur="166" decel="50000">
                                          <p:stCondLst>
                                            <p:cond delay="1668"/>
                                          </p:stCondLst>
                                        </p:cTn>
                                        <p:tgtEl>
                                          <p:spTgt spid="3">
                                            <p:txEl>
                                              <p:pRg st="8" end="8"/>
                                            </p:txEl>
                                          </p:spTgt>
                                        </p:tgtEl>
                                      </p:cBhvr>
                                      <p:to x="100000" y="100000"/>
                                    </p:animScale>
                                    <p:animScale>
                                      <p:cBhvr>
                                        <p:cTn id="127" dur="26">
                                          <p:stCondLst>
                                            <p:cond delay="1808"/>
                                          </p:stCondLst>
                                        </p:cTn>
                                        <p:tgtEl>
                                          <p:spTgt spid="3">
                                            <p:txEl>
                                              <p:pRg st="8" end="8"/>
                                            </p:txEl>
                                          </p:spTgt>
                                        </p:tgtEl>
                                      </p:cBhvr>
                                      <p:to x="100000" y="95000"/>
                                    </p:animScale>
                                    <p:animScale>
                                      <p:cBhvr>
                                        <p:cTn id="128"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2">
              <a:lumMod val="60000"/>
              <a:lumOff val="40000"/>
            </a:schemeClr>
          </a:solidFill>
          <a:ln>
            <a:solidFill>
              <a:srgbClr val="FFFF00"/>
            </a:solidFill>
          </a:ln>
        </p:spPr>
        <p:txBody>
          <a:bodyPr>
            <a:normAutofit lnSpcReduction="10000"/>
          </a:bodyPr>
          <a:lstStyle/>
          <a:p>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existence and tolerance is much determined by its </a:t>
            </a:r>
            <a:r>
              <a:rPr lang="en-US" dirty="0" smtClean="0">
                <a:latin typeface="Times New Roman" panose="02020603050405020304" pitchFamily="18" charset="0"/>
                <a:cs typeface="Times New Roman" panose="02020603050405020304" pitchFamily="18" charset="0"/>
              </a:rPr>
              <a:t>technology level (Art 2018). </a:t>
            </a:r>
          </a:p>
          <a:p>
            <a:r>
              <a:rPr lang="en-US" dirty="0" smtClean="0">
                <a:latin typeface="Times New Roman" panose="02020603050405020304" pitchFamily="18" charset="0"/>
                <a:cs typeface="Times New Roman" panose="02020603050405020304" pitchFamily="18" charset="0"/>
              </a:rPr>
              <a:t>Companies </a:t>
            </a:r>
            <a:r>
              <a:rPr lang="en-US" dirty="0">
                <a:latin typeface="Times New Roman" panose="02020603050405020304" pitchFamily="18" charset="0"/>
                <a:cs typeface="Times New Roman" panose="02020603050405020304" pitchFamily="18" charset="0"/>
              </a:rPr>
              <a:t>will always be affected by new products that hit the market as they will strive to keep up with the technology so as to remain competitive and valued. This is the justification as to why companies have been keen on updating their systems in tandem to current and new </a:t>
            </a:r>
            <a:r>
              <a:rPr lang="en-US" dirty="0" smtClean="0">
                <a:latin typeface="Times New Roman" panose="02020603050405020304" pitchFamily="18" charset="0"/>
                <a:cs typeface="Times New Roman" panose="02020603050405020304" pitchFamily="18" charset="0"/>
              </a:rPr>
              <a:t>technologies. </a:t>
            </a:r>
            <a:r>
              <a:rPr lang="en-US" dirty="0">
                <a:latin typeface="Times New Roman" panose="02020603050405020304" pitchFamily="18" charset="0"/>
                <a:cs typeface="Times New Roman" panose="02020603050405020304" pitchFamily="18" charset="0"/>
              </a:rPr>
              <a:t>This helps maintain and expand the company’s market share since its competitive edge remains uncompromised.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forces of supply and demand are determined by the technology level within a certain market. This makes emerging technologies very key in every company that way of strengthening its value proposition.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14420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Overview: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3">
              <a:lumMod val="60000"/>
              <a:lumOff val="40000"/>
            </a:schemeClr>
          </a:solidFill>
          <a:ln>
            <a:solidFill>
              <a:schemeClr val="tx2"/>
            </a:solidFill>
          </a:ln>
        </p:spPr>
        <p:txBody>
          <a:bodyPr/>
          <a:lstStyle/>
          <a:p>
            <a:r>
              <a:rPr lang="en-US" dirty="0">
                <a:latin typeface="Times New Roman" panose="02020603050405020304" pitchFamily="18" charset="0"/>
                <a:cs typeface="Times New Roman" panose="02020603050405020304" pitchFamily="18" charset="0"/>
              </a:rPr>
              <a:t>IT infrastructure is wide and varied from a company to the other but the function these tools serve is the same at the end of the </a:t>
            </a:r>
            <a:r>
              <a:rPr lang="en-US" dirty="0" smtClean="0">
                <a:latin typeface="Times New Roman" panose="02020603050405020304" pitchFamily="18" charset="0"/>
                <a:cs typeface="Times New Roman" panose="02020603050405020304" pitchFamily="18" charset="0"/>
              </a:rPr>
              <a:t>day.</a:t>
            </a:r>
          </a:p>
          <a:p>
            <a:r>
              <a:rPr lang="en-US" dirty="0">
                <a:latin typeface="Times New Roman" panose="02020603050405020304" pitchFamily="18" charset="0"/>
                <a:cs typeface="Times New Roman" panose="02020603050405020304" pitchFamily="18" charset="0"/>
              </a:rPr>
              <a:t>IT infrastructure has the capacity to vitally tap essential benefits as well to unlock vast opportunities for the sake of company </a:t>
            </a:r>
            <a:r>
              <a:rPr lang="en-US" dirty="0">
                <a:latin typeface="Times New Roman" panose="02020603050405020304" pitchFamily="18" charset="0"/>
                <a:cs typeface="Times New Roman" panose="02020603050405020304" pitchFamily="18" charset="0"/>
              </a:rPr>
              <a:t>success (</a:t>
            </a:r>
            <a:r>
              <a:rPr lang="en-US" dirty="0" err="1">
                <a:latin typeface="Times New Roman" panose="02020603050405020304" pitchFamily="18" charset="0"/>
                <a:cs typeface="Times New Roman" panose="02020603050405020304" pitchFamily="18" charset="0"/>
              </a:rPr>
              <a:t>Ducas</a:t>
            </a:r>
            <a:r>
              <a:rPr lang="en-US" dirty="0">
                <a:latin typeface="Times New Roman" panose="02020603050405020304" pitchFamily="18" charset="0"/>
                <a:cs typeface="Times New Roman" panose="02020603050405020304" pitchFamily="18" charset="0"/>
              </a:rPr>
              <a:t> et al., </a:t>
            </a:r>
            <a:r>
              <a:rPr lang="en-US" dirty="0" smtClean="0">
                <a:latin typeface="Times New Roman" panose="02020603050405020304" pitchFamily="18" charset="0"/>
                <a:cs typeface="Times New Roman" panose="02020603050405020304" pitchFamily="18" charset="0"/>
              </a:rPr>
              <a:t>2017).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U</a:t>
            </a:r>
            <a:r>
              <a:rPr lang="en-US" dirty="0" smtClean="0">
                <a:latin typeface="Times New Roman" panose="02020603050405020304" pitchFamily="18" charset="0"/>
                <a:cs typeface="Times New Roman" panose="02020603050405020304" pitchFamily="18" charset="0"/>
              </a:rPr>
              <a:t>pdating </a:t>
            </a:r>
            <a:r>
              <a:rPr lang="en-US" dirty="0">
                <a:latin typeface="Times New Roman" panose="02020603050405020304" pitchFamily="18" charset="0"/>
                <a:cs typeface="Times New Roman" panose="02020603050405020304" pitchFamily="18" charset="0"/>
              </a:rPr>
              <a:t>IT infrastructure ensures better security and keeps devices from malware and other vices that possibly destroy database management – a rampant </a:t>
            </a:r>
            <a:r>
              <a:rPr lang="en-US" dirty="0" smtClean="0">
                <a:latin typeface="Times New Roman" panose="02020603050405020304" pitchFamily="18" charset="0"/>
                <a:cs typeface="Times New Roman" panose="02020603050405020304" pitchFamily="18" charset="0"/>
              </a:rPr>
              <a:t>challenge </a:t>
            </a:r>
            <a:r>
              <a:rPr lang="en-US" dirty="0">
                <a:latin typeface="Times New Roman" panose="02020603050405020304" pitchFamily="18" charset="0"/>
                <a:cs typeface="Times New Roman" panose="02020603050405020304" pitchFamily="18" charset="0"/>
              </a:rPr>
              <a:t>in many </a:t>
            </a:r>
            <a:r>
              <a:rPr lang="en-US" dirty="0" smtClean="0">
                <a:latin typeface="Times New Roman" panose="02020603050405020304" pitchFamily="18" charset="0"/>
                <a:cs typeface="Times New Roman" panose="02020603050405020304" pitchFamily="18" charset="0"/>
              </a:rPr>
              <a:t>companies.</a:t>
            </a:r>
          </a:p>
        </p:txBody>
      </p:sp>
    </p:spTree>
    <p:extLst>
      <p:ext uri="{BB962C8B-B14F-4D97-AF65-F5344CB8AC3E}">
        <p14:creationId xmlns:p14="http://schemas.microsoft.com/office/powerpoint/2010/main" val="27461848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bg/>
                                          </p:spTgt>
                                        </p:tgtEl>
                                        <p:attrNameLst>
                                          <p:attrName>style.color</p:attrName>
                                        </p:attrNameLst>
                                      </p:cBhvr>
                                      <p:to>
                                        <a:schemeClr val="bg1"/>
                                      </p:to>
                                    </p:animClr>
                                    <p:animClr clrSpc="rgb" dir="cw">
                                      <p:cBhvr>
                                        <p:cTn id="7" dur="250" autoRev="1" fill="remove"/>
                                        <p:tgtEl>
                                          <p:spTgt spid="3">
                                            <p:bg/>
                                          </p:spTgt>
                                        </p:tgtEl>
                                        <p:attrNameLst>
                                          <p:attrName>fillcolor</p:attrName>
                                        </p:attrNameLst>
                                      </p:cBhvr>
                                      <p:to>
                                        <a:schemeClr val="bg1"/>
                                      </p:to>
                                    </p:animClr>
                                    <p:set>
                                      <p:cBhvr>
                                        <p:cTn id="8" dur="250" autoRev="1" fill="remove"/>
                                        <p:tgtEl>
                                          <p:spTgt spid="3">
                                            <p:bg/>
                                          </p:spTgt>
                                        </p:tgtEl>
                                        <p:attrNameLst>
                                          <p:attrName>fill.type</p:attrName>
                                        </p:attrNameLst>
                                      </p:cBhvr>
                                      <p:to>
                                        <p:strVal val="solid"/>
                                      </p:to>
                                    </p:set>
                                    <p:set>
                                      <p:cBhvr>
                                        <p:cTn id="9" dur="250" autoRev="1" fill="remove"/>
                                        <p:tgtEl>
                                          <p:spTgt spid="3">
                                            <p:bg/>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3">
                                            <p:txEl>
                                              <p:pRg st="0" end="0"/>
                                            </p:txEl>
                                          </p:spTgt>
                                        </p:tgtEl>
                                        <p:attrNameLst>
                                          <p:attrName>style.color</p:attrName>
                                        </p:attrNameLst>
                                      </p:cBhvr>
                                      <p:to>
                                        <a:schemeClr val="bg1"/>
                                      </p:to>
                                    </p:animClr>
                                    <p:animClr clrSpc="rgb" dir="cw">
                                      <p:cBhvr>
                                        <p:cTn id="14" dur="250" autoRev="1" fill="remove"/>
                                        <p:tgtEl>
                                          <p:spTgt spid="3">
                                            <p:txEl>
                                              <p:pRg st="0" end="0"/>
                                            </p:txEl>
                                          </p:spTgt>
                                        </p:tgtEl>
                                        <p:attrNameLst>
                                          <p:attrName>fillcolor</p:attrName>
                                        </p:attrNameLst>
                                      </p:cBhvr>
                                      <p:to>
                                        <a:schemeClr val="bg1"/>
                                      </p:to>
                                    </p:animClr>
                                    <p:set>
                                      <p:cBhvr>
                                        <p:cTn id="15" dur="250" autoRev="1" fill="remove"/>
                                        <p:tgtEl>
                                          <p:spTgt spid="3">
                                            <p:txEl>
                                              <p:pRg st="0" end="0"/>
                                            </p:txEl>
                                          </p:spTgt>
                                        </p:tgtEl>
                                        <p:attrNameLst>
                                          <p:attrName>fill.type</p:attrName>
                                        </p:attrNameLst>
                                      </p:cBhvr>
                                      <p:to>
                                        <p:strVal val="solid"/>
                                      </p:to>
                                    </p:set>
                                    <p:set>
                                      <p:cBhvr>
                                        <p:cTn id="16" dur="250" autoRev="1" fill="remove"/>
                                        <p:tgtEl>
                                          <p:spTgt spid="3">
                                            <p:txEl>
                                              <p:pRg st="0" end="0"/>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250" autoRev="1" fill="remove"/>
                                        <p:tgtEl>
                                          <p:spTgt spid="3">
                                            <p:txEl>
                                              <p:pRg st="1" end="1"/>
                                            </p:txEl>
                                          </p:spTgt>
                                        </p:tgtEl>
                                        <p:attrNameLst>
                                          <p:attrName>style.color</p:attrName>
                                        </p:attrNameLst>
                                      </p:cBhvr>
                                      <p:to>
                                        <a:schemeClr val="bg1"/>
                                      </p:to>
                                    </p:animClr>
                                    <p:animClr clrSpc="rgb" dir="cw">
                                      <p:cBhvr>
                                        <p:cTn id="21" dur="250" autoRev="1" fill="remove"/>
                                        <p:tgtEl>
                                          <p:spTgt spid="3">
                                            <p:txEl>
                                              <p:pRg st="1" end="1"/>
                                            </p:txEl>
                                          </p:spTgt>
                                        </p:tgtEl>
                                        <p:attrNameLst>
                                          <p:attrName>fillcolor</p:attrName>
                                        </p:attrNameLst>
                                      </p:cBhvr>
                                      <p:to>
                                        <a:schemeClr val="bg1"/>
                                      </p:to>
                                    </p:animClr>
                                    <p:set>
                                      <p:cBhvr>
                                        <p:cTn id="22" dur="250" autoRev="1" fill="remove"/>
                                        <p:tgtEl>
                                          <p:spTgt spid="3">
                                            <p:txEl>
                                              <p:pRg st="1" end="1"/>
                                            </p:txEl>
                                          </p:spTgt>
                                        </p:tgtEl>
                                        <p:attrNameLst>
                                          <p:attrName>fill.type</p:attrName>
                                        </p:attrNameLst>
                                      </p:cBhvr>
                                      <p:to>
                                        <p:strVal val="solid"/>
                                      </p:to>
                                    </p:set>
                                    <p:set>
                                      <p:cBhvr>
                                        <p:cTn id="23" dur="250" autoRev="1" fill="remove"/>
                                        <p:tgtEl>
                                          <p:spTgt spid="3">
                                            <p:txEl>
                                              <p:pRg st="1" end="1"/>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7" presetClass="emph" presetSubtype="0" fill="remove" grpId="0" nodeType="clickEffect">
                                  <p:stCondLst>
                                    <p:cond delay="0"/>
                                  </p:stCondLst>
                                  <p:childTnLst>
                                    <p:animClr clrSpc="rgb" dir="cw">
                                      <p:cBhvr override="childStyle">
                                        <p:cTn id="27" dur="250" autoRev="1" fill="remove"/>
                                        <p:tgtEl>
                                          <p:spTgt spid="3">
                                            <p:txEl>
                                              <p:pRg st="2" end="2"/>
                                            </p:txEl>
                                          </p:spTgt>
                                        </p:tgtEl>
                                        <p:attrNameLst>
                                          <p:attrName>style.color</p:attrName>
                                        </p:attrNameLst>
                                      </p:cBhvr>
                                      <p:to>
                                        <a:schemeClr val="bg1"/>
                                      </p:to>
                                    </p:animClr>
                                    <p:animClr clrSpc="rgb" dir="cw">
                                      <p:cBhvr>
                                        <p:cTn id="28" dur="250" autoRev="1" fill="remove"/>
                                        <p:tgtEl>
                                          <p:spTgt spid="3">
                                            <p:txEl>
                                              <p:pRg st="2" end="2"/>
                                            </p:txEl>
                                          </p:spTgt>
                                        </p:tgtEl>
                                        <p:attrNameLst>
                                          <p:attrName>fillcolor</p:attrName>
                                        </p:attrNameLst>
                                      </p:cBhvr>
                                      <p:to>
                                        <a:schemeClr val="bg1"/>
                                      </p:to>
                                    </p:animClr>
                                    <p:set>
                                      <p:cBhvr>
                                        <p:cTn id="29" dur="250" autoRev="1" fill="remove"/>
                                        <p:tgtEl>
                                          <p:spTgt spid="3">
                                            <p:txEl>
                                              <p:pRg st="2" end="2"/>
                                            </p:txEl>
                                          </p:spTgt>
                                        </p:tgtEl>
                                        <p:attrNameLst>
                                          <p:attrName>fill.type</p:attrName>
                                        </p:attrNameLst>
                                      </p:cBhvr>
                                      <p:to>
                                        <p:strVal val="solid"/>
                                      </p:to>
                                    </p:set>
                                    <p:set>
                                      <p:cBhvr>
                                        <p:cTn id="30" dur="250" autoRev="1" fill="remove"/>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Irrespective of whether technology plays an integral role in your company or not, data management is very vital which will be subject to vulnerability if it is not maximum </a:t>
            </a:r>
            <a:r>
              <a:rPr lang="en-US" dirty="0">
                <a:latin typeface="Times New Roman" panose="02020603050405020304" pitchFamily="18" charset="0"/>
                <a:cs typeface="Times New Roman" panose="02020603050405020304" pitchFamily="18" charset="0"/>
              </a:rPr>
              <a:t>secured (</a:t>
            </a:r>
            <a:r>
              <a:rPr lang="en-US" dirty="0" err="1">
                <a:latin typeface="Times New Roman" panose="02020603050405020304" pitchFamily="18" charset="0"/>
                <a:cs typeface="Times New Roman" panose="02020603050405020304" pitchFamily="18" charset="0"/>
              </a:rPr>
              <a:t>Ducas</a:t>
            </a:r>
            <a:r>
              <a:rPr lang="en-US" dirty="0">
                <a:latin typeface="Times New Roman" panose="02020603050405020304" pitchFamily="18" charset="0"/>
                <a:cs typeface="Times New Roman" panose="02020603050405020304" pitchFamily="18" charset="0"/>
              </a:rPr>
              <a:t> et al., </a:t>
            </a:r>
            <a:r>
              <a:rPr lang="en-US" dirty="0" smtClean="0">
                <a:latin typeface="Times New Roman" panose="02020603050405020304" pitchFamily="18" charset="0"/>
                <a:cs typeface="Times New Roman" panose="02020603050405020304" pitchFamily="18" charset="0"/>
              </a:rPr>
              <a:t>2017). </a:t>
            </a:r>
            <a:r>
              <a:rPr lang="en-US" dirty="0">
                <a:latin typeface="Times New Roman" panose="02020603050405020304" pitchFamily="18" charset="0"/>
                <a:cs typeface="Times New Roman" panose="02020603050405020304" pitchFamily="18" charset="0"/>
              </a:rPr>
              <a:t>For security requirements, therefore, updating IT infrastructure is important. All devices need to run on the current operating systems and software in a bid to maintain security.</a:t>
            </a:r>
          </a:p>
          <a:p>
            <a:endParaRPr lang="en-US" dirty="0"/>
          </a:p>
        </p:txBody>
      </p:sp>
    </p:spTree>
    <p:extLst>
      <p:ext uri="{BB962C8B-B14F-4D97-AF65-F5344CB8AC3E}">
        <p14:creationId xmlns:p14="http://schemas.microsoft.com/office/powerpoint/2010/main" val="5798345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Importance: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1">
              <a:lumMod val="60000"/>
              <a:lumOff val="40000"/>
            </a:schemeClr>
          </a:solidFill>
        </p:spPr>
        <p:txBody>
          <a:bodyPr>
            <a:normAutofit/>
          </a:bodyPr>
          <a:lstStyle/>
          <a:p>
            <a:r>
              <a:rPr lang="en-US" dirty="0" smtClean="0">
                <a:latin typeface="Times New Roman" panose="02020603050405020304" pitchFamily="18" charset="0"/>
                <a:cs typeface="Times New Roman" panose="02020603050405020304" pitchFamily="18" charset="0"/>
              </a:rPr>
              <a:t>Data management - </a:t>
            </a:r>
            <a:r>
              <a:rPr lang="en-US" dirty="0">
                <a:latin typeface="Times New Roman" panose="02020603050405020304" pitchFamily="18" charset="0"/>
                <a:cs typeface="Times New Roman" panose="02020603050405020304" pitchFamily="18" charset="0"/>
              </a:rPr>
              <a:t>data management is very vital which will be subject to vulnerability if it is not maximum secured</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security requirements, therefore, updating IT infrastructure is </a:t>
            </a:r>
            <a:r>
              <a:rPr lang="en-US" dirty="0">
                <a:latin typeface="Times New Roman" panose="02020603050405020304" pitchFamily="18" charset="0"/>
                <a:cs typeface="Times New Roman" panose="02020603050405020304" pitchFamily="18" charset="0"/>
              </a:rPr>
              <a:t>important (</a:t>
            </a:r>
            <a:r>
              <a:rPr lang="en-US" dirty="0" err="1">
                <a:latin typeface="Times New Roman" panose="02020603050405020304" pitchFamily="18" charset="0"/>
                <a:cs typeface="Times New Roman" panose="02020603050405020304" pitchFamily="18" charset="0"/>
              </a:rPr>
              <a:t>Ducas</a:t>
            </a:r>
            <a:r>
              <a:rPr lang="en-US" dirty="0">
                <a:latin typeface="Times New Roman" panose="02020603050405020304" pitchFamily="18" charset="0"/>
                <a:cs typeface="Times New Roman" panose="02020603050405020304" pitchFamily="18" charset="0"/>
              </a:rPr>
              <a:t> et al., </a:t>
            </a:r>
            <a:r>
              <a:rPr lang="en-US" dirty="0" smtClean="0">
                <a:latin typeface="Times New Roman" panose="02020603050405020304" pitchFamily="18" charset="0"/>
                <a:cs typeface="Times New Roman" panose="02020603050405020304" pitchFamily="18" charset="0"/>
              </a:rPr>
              <a:t>2017). </a:t>
            </a:r>
            <a:r>
              <a:rPr lang="en-US" dirty="0">
                <a:latin typeface="Times New Roman" panose="02020603050405020304" pitchFamily="18" charset="0"/>
                <a:cs typeface="Times New Roman" panose="02020603050405020304" pitchFamily="18" charset="0"/>
              </a:rPr>
              <a:t>All devices need to run on the current operating systems and software in a bid to maintain security.</a:t>
            </a:r>
          </a:p>
          <a:p>
            <a:r>
              <a:rPr lang="en-US" dirty="0" smtClean="0">
                <a:latin typeface="Times New Roman" panose="02020603050405020304" pitchFamily="18" charset="0"/>
                <a:cs typeface="Times New Roman" panose="02020603050405020304" pitchFamily="18" charset="0"/>
              </a:rPr>
              <a:t>Reducing high costs electricity costs - </a:t>
            </a:r>
            <a:r>
              <a:rPr lang="en-US" dirty="0">
                <a:latin typeface="Times New Roman" panose="02020603050405020304" pitchFamily="18" charset="0"/>
                <a:cs typeface="Times New Roman" panose="02020603050405020304" pitchFamily="18" charset="0"/>
              </a:rPr>
              <a:t>Company energy expense is one that cannot be avoided since the energy is a primary production resource. Aged and inefficient IT equipment tends to consume high energy levels (Syntecsystems). As a result, makes the necessary updates becomes a perfect solution to cut down this outrageous costs. </a:t>
            </a: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773234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bg/>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3">
                                            <p:txEl>
                                              <p:pRg st="0" end="0"/>
                                            </p:tx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a:t>
            </a:r>
            <a:endParaRPr lang="en-US" dirty="0"/>
          </a:p>
        </p:txBody>
      </p:sp>
      <p:sp>
        <p:nvSpPr>
          <p:cNvPr id="3" name="Content Placeholder 2"/>
          <p:cNvSpPr>
            <a:spLocks noGrp="1"/>
          </p:cNvSpPr>
          <p:nvPr>
            <p:ph idx="1"/>
          </p:nvPr>
        </p:nvSpPr>
        <p:spPr>
          <a:solidFill>
            <a:schemeClr val="bg2"/>
          </a:solidFill>
          <a:ln>
            <a:solidFill>
              <a:schemeClr val="bg2"/>
            </a:solidFill>
          </a:ln>
        </p:spPr>
        <p:txBody>
          <a:bodyPr/>
          <a:lstStyle/>
          <a:p>
            <a:r>
              <a:rPr lang="en-US" dirty="0" smtClean="0">
                <a:latin typeface="Times New Roman" panose="02020603050405020304" pitchFamily="18" charset="0"/>
                <a:cs typeface="Times New Roman" panose="02020603050405020304" pitchFamily="18" charset="0"/>
              </a:rPr>
              <a:t>Reduces the downtime issue - </a:t>
            </a:r>
            <a:r>
              <a:rPr lang="en-US" dirty="0">
                <a:latin typeface="Times New Roman" panose="02020603050405020304" pitchFamily="18" charset="0"/>
                <a:cs typeface="Times New Roman" panose="02020603050405020304" pitchFamily="18" charset="0"/>
              </a:rPr>
              <a:t>Updating the IT infrastructure saves the company from the downtime problem. Software that are slow of having connectivity issues - much run time and loading errors- lowers the company’s productivity and, therefore, updating systems minimizes on this problem and thus increasing </a:t>
            </a:r>
            <a:r>
              <a:rPr lang="en-US" dirty="0" smtClean="0">
                <a:latin typeface="Times New Roman" panose="02020603050405020304" pitchFamily="18" charset="0"/>
                <a:cs typeface="Times New Roman" panose="02020603050405020304" pitchFamily="18" charset="0"/>
              </a:rPr>
              <a:t>efficiency (Art 2018).</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overall impact of upgrading the IT infrastructure is </a:t>
            </a:r>
            <a:r>
              <a:rPr lang="en-US" dirty="0" smtClean="0">
                <a:latin typeface="Times New Roman" panose="02020603050405020304" pitchFamily="18" charset="0"/>
                <a:cs typeface="Times New Roman" panose="02020603050405020304" pitchFamily="18" charset="0"/>
              </a:rPr>
              <a:t>growth (</a:t>
            </a:r>
            <a:r>
              <a:rPr lang="en-US" dirty="0" err="1" smtClean="0">
                <a:latin typeface="Times New Roman" panose="02020603050405020304" pitchFamily="18" charset="0"/>
                <a:cs typeface="Times New Roman" panose="02020603050405020304" pitchFamily="18" charset="0"/>
              </a:rPr>
              <a:t>Ducas</a:t>
            </a:r>
            <a:r>
              <a:rPr lang="en-US" dirty="0" smtClean="0">
                <a:latin typeface="Times New Roman" panose="02020603050405020304" pitchFamily="18" charset="0"/>
                <a:cs typeface="Times New Roman" panose="02020603050405020304" pitchFamily="18" charset="0"/>
              </a:rPr>
              <a:t> et al., 2017). </a:t>
            </a:r>
            <a:r>
              <a:rPr lang="en-US" dirty="0">
                <a:latin typeface="Times New Roman" panose="02020603050405020304" pitchFamily="18" charset="0"/>
                <a:cs typeface="Times New Roman" panose="02020603050405020304" pitchFamily="18" charset="0"/>
              </a:rPr>
              <a:t>The use of new technology will bring a variety of benefits that are in line with market demands, minimize waste, avoid time wastage, and reduce unnecessary costs. </a:t>
            </a:r>
          </a:p>
        </p:txBody>
      </p:sp>
    </p:spTree>
    <p:extLst>
      <p:ext uri="{BB962C8B-B14F-4D97-AF65-F5344CB8AC3E}">
        <p14:creationId xmlns:p14="http://schemas.microsoft.com/office/powerpoint/2010/main" val="39828338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bg/>
                                          </p:spTgt>
                                        </p:tgtEl>
                                        <p:attrNameLst>
                                          <p:attrName>style.color</p:attrName>
                                        </p:attrNameLst>
                                      </p:cBhvr>
                                      <p:to>
                                        <a:schemeClr val="accent2"/>
                                      </p:to>
                                    </p:animClr>
                                    <p:animClr clrSpc="rgb" dir="cw">
                                      <p:cBhvr>
                                        <p:cTn id="7" dur="500" fill="hold"/>
                                        <p:tgtEl>
                                          <p:spTgt spid="3">
                                            <p:bg/>
                                          </p:spTgt>
                                        </p:tgtEl>
                                        <p:attrNameLst>
                                          <p:attrName>fillcolor</p:attrName>
                                        </p:attrNameLst>
                                      </p:cBhvr>
                                      <p:to>
                                        <a:schemeClr val="accent2"/>
                                      </p:to>
                                    </p:animClr>
                                    <p:set>
                                      <p:cBhvr>
                                        <p:cTn id="8" dur="500" fill="hold"/>
                                        <p:tgtEl>
                                          <p:spTgt spid="3">
                                            <p:bg/>
                                          </p:spTgt>
                                        </p:tgtEl>
                                        <p:attrNameLst>
                                          <p:attrName>fill.type</p:attrName>
                                        </p:attrNameLst>
                                      </p:cBhvr>
                                      <p:to>
                                        <p:strVal val="solid"/>
                                      </p:to>
                                    </p:set>
                                    <p:set>
                                      <p:cBhvr>
                                        <p:cTn id="9" dur="500" fill="hold"/>
                                        <p:tgtEl>
                                          <p:spTgt spid="3">
                                            <p:bg/>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
                                            <p:txEl>
                                              <p:pRg st="0" end="0"/>
                                            </p:txEl>
                                          </p:spTgt>
                                        </p:tgtEl>
                                        <p:attrNameLst>
                                          <p:attrName>style.color</p:attrName>
                                        </p:attrNameLst>
                                      </p:cBhvr>
                                      <p:to>
                                        <a:schemeClr val="accent2"/>
                                      </p:to>
                                    </p:animClr>
                                    <p:animClr clrSpc="rgb" dir="cw">
                                      <p:cBhvr>
                                        <p:cTn id="14" dur="500" fill="hold"/>
                                        <p:tgtEl>
                                          <p:spTgt spid="3">
                                            <p:txEl>
                                              <p:pRg st="0" end="0"/>
                                            </p:txEl>
                                          </p:spTgt>
                                        </p:tgtEl>
                                        <p:attrNameLst>
                                          <p:attrName>fillcolor</p:attrName>
                                        </p:attrNameLst>
                                      </p:cBhvr>
                                      <p:to>
                                        <a:schemeClr val="accent2"/>
                                      </p:to>
                                    </p:animClr>
                                    <p:set>
                                      <p:cBhvr>
                                        <p:cTn id="15" dur="500" fill="hold"/>
                                        <p:tgtEl>
                                          <p:spTgt spid="3">
                                            <p:txEl>
                                              <p:pRg st="0" end="0"/>
                                            </p:txEl>
                                          </p:spTgt>
                                        </p:tgtEl>
                                        <p:attrNameLst>
                                          <p:attrName>fill.type</p:attrName>
                                        </p:attrNameLst>
                                      </p:cBhvr>
                                      <p:to>
                                        <p:strVal val="solid"/>
                                      </p:to>
                                    </p:set>
                                    <p:set>
                                      <p:cBhvr>
                                        <p:cTn id="16" dur="500" fill="hold"/>
                                        <p:tgtEl>
                                          <p:spTgt spid="3">
                                            <p:txEl>
                                              <p:pRg st="0" end="0"/>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3">
                                            <p:txEl>
                                              <p:pRg st="1" end="1"/>
                                            </p:txEl>
                                          </p:spTgt>
                                        </p:tgtEl>
                                        <p:attrNameLst>
                                          <p:attrName>style.color</p:attrName>
                                        </p:attrNameLst>
                                      </p:cBhvr>
                                      <p:to>
                                        <a:schemeClr val="accent2"/>
                                      </p:to>
                                    </p:animClr>
                                    <p:animClr clrSpc="rgb" dir="cw">
                                      <p:cBhvr>
                                        <p:cTn id="21" dur="500" fill="hold"/>
                                        <p:tgtEl>
                                          <p:spTgt spid="3">
                                            <p:txEl>
                                              <p:pRg st="1" end="1"/>
                                            </p:txEl>
                                          </p:spTgt>
                                        </p:tgtEl>
                                        <p:attrNameLst>
                                          <p:attrName>fillcolor</p:attrName>
                                        </p:attrNameLst>
                                      </p:cBhvr>
                                      <p:to>
                                        <a:schemeClr val="accent2"/>
                                      </p:to>
                                    </p:animClr>
                                    <p:set>
                                      <p:cBhvr>
                                        <p:cTn id="22" dur="500" fill="hold"/>
                                        <p:tgtEl>
                                          <p:spTgt spid="3">
                                            <p:txEl>
                                              <p:pRg st="1" end="1"/>
                                            </p:txEl>
                                          </p:spTgt>
                                        </p:tgtEl>
                                        <p:attrNameLst>
                                          <p:attrName>fill.type</p:attrName>
                                        </p:attrNameLst>
                                      </p:cBhvr>
                                      <p:to>
                                        <p:strVal val="solid"/>
                                      </p:to>
                                    </p:set>
                                    <p:set>
                                      <p:cBhvr>
                                        <p:cTn id="23" dur="500" fill="hold"/>
                                        <p:tgtEl>
                                          <p:spTgt spid="3">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Area of focus; Finance</a:t>
            </a:r>
            <a:endParaRPr lang="en-US" dirty="0"/>
          </a:p>
        </p:txBody>
      </p:sp>
      <p:sp>
        <p:nvSpPr>
          <p:cNvPr id="3" name="Content Placeholder 2"/>
          <p:cNvSpPr>
            <a:spLocks noGrp="1"/>
          </p:cNvSpPr>
          <p:nvPr>
            <p:ph idx="1"/>
          </p:nvPr>
        </p:nvSpPr>
        <p:spPr>
          <a:solidFill>
            <a:schemeClr val="accent4">
              <a:lumMod val="20000"/>
              <a:lumOff val="80000"/>
            </a:schemeClr>
          </a:solidFill>
          <a:ln>
            <a:solidFill>
              <a:schemeClr val="accent6">
                <a:lumMod val="75000"/>
              </a:schemeClr>
            </a:solidFill>
          </a:ln>
        </p:spPr>
        <p:txBody>
          <a:bodyPr/>
          <a:lstStyle/>
          <a:p>
            <a:r>
              <a:rPr lang="en-US" dirty="0" smtClean="0">
                <a:latin typeface="Times New Roman" panose="02020603050405020304" pitchFamily="18" charset="0"/>
                <a:cs typeface="Times New Roman" panose="02020603050405020304" pitchFamily="18" charset="0"/>
              </a:rPr>
              <a:t>Nicole alluded that the Finance department needs much time to perform analyses and strategic budgeting but that time is usually not there (2018).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Standardization and automation software need current updates so as to fasten processes and reduce incapacitation. This is a priority area.</a:t>
            </a:r>
          </a:p>
          <a:p>
            <a:r>
              <a:rPr lang="en-US" dirty="0" smtClean="0">
                <a:latin typeface="Times New Roman" panose="02020603050405020304" pitchFamily="18" charset="0"/>
                <a:cs typeface="Times New Roman" panose="02020603050405020304" pitchFamily="18" charset="0"/>
              </a:rPr>
              <a:t>Updating these software will save auditors from repetitive work and duplication of efforts (Nicole 2018). It also saves time allowing accountants to focus on other value-generating activities of the business.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555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10" presetClass="emph" presetSubtype="0" fill="hold" grpId="0" nodeType="clickEffect">
                                  <p:stCondLst>
                                    <p:cond delay="0"/>
                                  </p:stCondLst>
                                  <p:childTnLst>
                                    <p:anim calcmode="discrete" valueType="str">
                                      <p:cBhvr override="childStyle">
                                        <p:cTn id="10" dur="200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mph" presetSubtype="0" fill="hold" grpId="0" nodeType="clickEffect">
                                  <p:stCondLst>
                                    <p:cond delay="0"/>
                                  </p:stCondLst>
                                  <p:childTnLst>
                                    <p:anim calcmode="discrete" valueType="str">
                                      <p:cBhvr override="childStyle">
                                        <p:cTn id="14" dur="2000" fill="hold"/>
                                        <p:tgtEl>
                                          <p:spTgt spid="3">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320" y="1645920"/>
            <a:ext cx="10515600" cy="4480559"/>
          </a:xfrm>
        </p:spPr>
        <p:txBody>
          <a:bodyPr/>
          <a:lstStyle/>
          <a:p>
            <a:r>
              <a:rPr lang="en-US" dirty="0" smtClean="0">
                <a:latin typeface="Times New Roman" panose="02020603050405020304" pitchFamily="18" charset="0"/>
                <a:cs typeface="Times New Roman" panose="02020603050405020304" pitchFamily="18" charset="0"/>
              </a:rPr>
              <a:t>Automating the company finance system will catalyze our company growth since it strikes a consistent process improvement (Nicole 2018). </a:t>
            </a:r>
          </a:p>
          <a:p>
            <a:r>
              <a:rPr lang="en-US" dirty="0" smtClean="0">
                <a:latin typeface="Times New Roman" panose="02020603050405020304" pitchFamily="18" charset="0"/>
                <a:cs typeface="Times New Roman" panose="02020603050405020304" pitchFamily="18" charset="0"/>
              </a:rPr>
              <a:t>The right software, updated, will turn the increasing data proliferation into a majestic way of creating a company’s competitive edge. </a:t>
            </a:r>
          </a:p>
          <a:p>
            <a:r>
              <a:rPr lang="en-US" dirty="0" smtClean="0">
                <a:latin typeface="Times New Roman" panose="02020603050405020304" pitchFamily="18" charset="0"/>
                <a:cs typeface="Times New Roman" panose="02020603050405020304" pitchFamily="18" charset="0"/>
              </a:rPr>
              <a:t>A drastic and relevant finance technology strategy will drive the company to target objectives as it will incorporate all other executive teams (Nicole 2018). </a:t>
            </a:r>
          </a:p>
          <a:p>
            <a:pPr marL="0" indent="0">
              <a:buNone/>
            </a:pPr>
            <a:endParaRPr lang="en-US" dirty="0"/>
          </a:p>
        </p:txBody>
      </p:sp>
    </p:spTree>
    <p:extLst>
      <p:ext uri="{BB962C8B-B14F-4D97-AF65-F5344CB8AC3E}">
        <p14:creationId xmlns:p14="http://schemas.microsoft.com/office/powerpoint/2010/main" val="17982526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0 L 0 0.25 E" pathEditMode="relative" ptsTypes="">
                                      <p:cBhvr>
                                        <p:cTn id="6" dur="2000" fill="hold"/>
                                        <p:tgtEl>
                                          <p:spTgt spid="3">
                                            <p:txEl>
                                              <p:pRg st="0" end="0"/>
                                            </p:txEl>
                                          </p:spTgt>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0 0 L 0 0.25 E" pathEditMode="relative" ptsTypes="">
                                      <p:cBhvr>
                                        <p:cTn id="10" dur="2000" fill="hold"/>
                                        <p:tgtEl>
                                          <p:spTgt spid="3">
                                            <p:txEl>
                                              <p:pRg st="1" end="1"/>
                                            </p:txEl>
                                          </p:spTgt>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0 0 L 0 0.25 E" pathEditMode="relative" ptsTypes="">
                                      <p:cBhvr>
                                        <p:cTn id="14" dur="2000" fill="hold"/>
                                        <p:tgtEl>
                                          <p:spTgt spid="3">
                                            <p:txEl>
                                              <p:pRg st="2" end="2"/>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Area of focus; Marketing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Marketing department needs tech update to be able to master sales made and be able to control inventory. Some technologies used become unresponsive as time goes by thus weakening the company’s strategy. </a:t>
            </a:r>
            <a:r>
              <a:rPr lang="en-US" dirty="0">
                <a:latin typeface="Times New Roman" panose="02020603050405020304" pitchFamily="18" charset="0"/>
                <a:cs typeface="Times New Roman" panose="02020603050405020304" pitchFamily="18" charset="0"/>
              </a:rPr>
              <a:t>F</a:t>
            </a:r>
            <a:r>
              <a:rPr lang="en-US" dirty="0" smtClean="0">
                <a:latin typeface="Times New Roman" panose="02020603050405020304" pitchFamily="18" charset="0"/>
                <a:cs typeface="Times New Roman" panose="02020603050405020304" pitchFamily="18" charset="0"/>
              </a:rPr>
              <a:t>or instance, Augmented Reality that depicts designs remotely collaborating many can fail to bring the desired information (</a:t>
            </a:r>
            <a:r>
              <a:rPr lang="en-US" dirty="0" err="1" smtClean="0">
                <a:latin typeface="Times New Roman" panose="02020603050405020304" pitchFamily="18" charset="0"/>
                <a:cs typeface="Times New Roman" panose="02020603050405020304" pitchFamily="18" charset="0"/>
              </a:rPr>
              <a:t>Ilya</a:t>
            </a:r>
            <a:r>
              <a:rPr lang="en-US" dirty="0" smtClean="0">
                <a:latin typeface="Times New Roman" panose="02020603050405020304" pitchFamily="18" charset="0"/>
                <a:cs typeface="Times New Roman" panose="02020603050405020304" pitchFamily="18" charset="0"/>
              </a:rPr>
              <a:t> 2015). </a:t>
            </a:r>
          </a:p>
          <a:p>
            <a:r>
              <a:rPr lang="en-US" dirty="0">
                <a:latin typeface="Times New Roman" panose="02020603050405020304" pitchFamily="18" charset="0"/>
                <a:cs typeface="Times New Roman" panose="02020603050405020304" pitchFamily="18" charset="0"/>
              </a:rPr>
              <a:t>3</a:t>
            </a:r>
            <a:r>
              <a:rPr lang="en-US" dirty="0" smtClean="0">
                <a:latin typeface="Times New Roman" panose="02020603050405020304" pitchFamily="18" charset="0"/>
                <a:cs typeface="Times New Roman" panose="02020603050405020304" pitchFamily="18" charset="0"/>
              </a:rPr>
              <a:t>D lenses need to be fixed with AR lenses to allow for effective envisioning working with 3-D data, hence without launching expenses (</a:t>
            </a:r>
            <a:r>
              <a:rPr lang="en-US" dirty="0" err="1" smtClean="0">
                <a:latin typeface="Times New Roman" panose="02020603050405020304" pitchFamily="18" charset="0"/>
                <a:cs typeface="Times New Roman" panose="02020603050405020304" pitchFamily="18" charset="0"/>
              </a:rPr>
              <a:t>Ilya</a:t>
            </a:r>
            <a:r>
              <a:rPr lang="en-US" dirty="0" smtClean="0">
                <a:latin typeface="Times New Roman" panose="02020603050405020304" pitchFamily="18" charset="0"/>
                <a:cs typeface="Times New Roman" panose="02020603050405020304" pitchFamily="18" charset="0"/>
              </a:rPr>
              <a:t> 2015). </a:t>
            </a:r>
          </a:p>
        </p:txBody>
      </p:sp>
    </p:spTree>
    <p:extLst>
      <p:ext uri="{BB962C8B-B14F-4D97-AF65-F5344CB8AC3E}">
        <p14:creationId xmlns:p14="http://schemas.microsoft.com/office/powerpoint/2010/main" val="19573041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grpId="0" nodeType="clickEffect">
                                  <p:stCondLst>
                                    <p:cond delay="0"/>
                                  </p:stCondLst>
                                  <p:iterate type="lt">
                                    <p:tmAbs val="25"/>
                                  </p:iterate>
                                  <p:childTnLst>
                                    <p:set>
                                      <p:cBhvr override="childStyle">
                                        <p:cTn id="10" dur="indefinite"/>
                                        <p:tgtEl>
                                          <p:spTgt spid="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379"/>
            <a:ext cx="10515600" cy="860509"/>
          </a:xfrm>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004888"/>
            <a:ext cx="10515600" cy="5371848"/>
          </a:xfrm>
        </p:spPr>
        <p:txBody>
          <a:bodyPr>
            <a:normAutofit/>
          </a:bodyPr>
          <a:lstStyle/>
          <a:p>
            <a:r>
              <a:rPr lang="en-US" dirty="0">
                <a:latin typeface="Times New Roman" panose="02020603050405020304" pitchFamily="18" charset="0"/>
                <a:cs typeface="Times New Roman" panose="02020603050405020304" pitchFamily="18" charset="0"/>
              </a:rPr>
              <a:t>Art Petty (2018). The Balance Careers. Keeping Up With </a:t>
            </a:r>
            <a:r>
              <a:rPr lang="en-US" dirty="0" err="1">
                <a:latin typeface="Times New Roman" panose="02020603050405020304" pitchFamily="18" charset="0"/>
                <a:cs typeface="Times New Roman" panose="02020603050405020304" pitchFamily="18" charset="0"/>
              </a:rPr>
              <a:t>Technonlogy</a:t>
            </a:r>
            <a:r>
              <a:rPr lang="en-US" dirty="0">
                <a:latin typeface="Times New Roman" panose="02020603050405020304" pitchFamily="18" charset="0"/>
                <a:cs typeface="Times New Roman" panose="02020603050405020304" pitchFamily="18" charset="0"/>
              </a:rPr>
              <a:t> in the Workplace. </a:t>
            </a:r>
          </a:p>
          <a:p>
            <a:r>
              <a:rPr lang="en-US" dirty="0" err="1">
                <a:latin typeface="Times New Roman" panose="02020603050405020304" pitchFamily="18" charset="0"/>
                <a:cs typeface="Times New Roman" panose="02020603050405020304" pitchFamily="18" charset="0"/>
              </a:rPr>
              <a:t>Ducas</a:t>
            </a:r>
            <a:r>
              <a:rPr lang="en-US" dirty="0">
                <a:latin typeface="Times New Roman" panose="02020603050405020304" pitchFamily="18" charset="0"/>
                <a:cs typeface="Times New Roman" panose="02020603050405020304" pitchFamily="18" charset="0"/>
              </a:rPr>
              <a:t>, Evangeline; </a:t>
            </a:r>
            <a:r>
              <a:rPr lang="en-US" dirty="0" err="1">
                <a:latin typeface="Times New Roman" panose="02020603050405020304" pitchFamily="18" charset="0"/>
                <a:cs typeface="Times New Roman" panose="02020603050405020304" pitchFamily="18" charset="0"/>
              </a:rPr>
              <a:t>Wilner</a:t>
            </a:r>
            <a:r>
              <a:rPr lang="en-US" dirty="0">
                <a:latin typeface="Times New Roman" panose="02020603050405020304" pitchFamily="18" charset="0"/>
                <a:cs typeface="Times New Roman" panose="02020603050405020304" pitchFamily="18" charset="0"/>
              </a:rPr>
              <a:t>, Alex. International Journal, Dec2017, Vol. 72 Issue 4, p538-562, 25p. Publisher: Sage Publications Inc.., Database: Supplemental Index</a:t>
            </a:r>
          </a:p>
          <a:p>
            <a:r>
              <a:rPr lang="en-US" dirty="0" err="1">
                <a:latin typeface="Times New Roman" panose="02020603050405020304" pitchFamily="18" charset="0"/>
                <a:cs typeface="Times New Roman" panose="02020603050405020304" pitchFamily="18" charset="0"/>
              </a:rPr>
              <a:t>Ilya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Pozin</a:t>
            </a:r>
            <a:r>
              <a:rPr lang="en-US" dirty="0">
                <a:latin typeface="Times New Roman" panose="02020603050405020304" pitchFamily="18" charset="0"/>
                <a:cs typeface="Times New Roman" panose="02020603050405020304" pitchFamily="18" charset="0"/>
              </a:rPr>
              <a:t> (2015). Forbes: 5 New Technologies You Should Integrate Into Your Business. </a:t>
            </a:r>
          </a:p>
          <a:p>
            <a:r>
              <a:rPr lang="en-GB" dirty="0">
                <a:latin typeface="Times New Roman" panose="02020603050405020304" pitchFamily="18" charset="0"/>
                <a:cs typeface="Times New Roman" panose="02020603050405020304" pitchFamily="18" charset="0"/>
              </a:rPr>
              <a:t>King, David Lee. Library </a:t>
            </a:r>
            <a:r>
              <a:rPr lang="en-GB" b="1" dirty="0">
                <a:latin typeface="Times New Roman" panose="02020603050405020304" pitchFamily="18" charset="0"/>
                <a:cs typeface="Times New Roman" panose="02020603050405020304" pitchFamily="18" charset="0"/>
              </a:rPr>
              <a:t>Technology</a:t>
            </a:r>
            <a:r>
              <a:rPr lang="en-GB" dirty="0">
                <a:latin typeface="Times New Roman" panose="02020603050405020304" pitchFamily="18" charset="0"/>
                <a:cs typeface="Times New Roman" panose="02020603050405020304" pitchFamily="18" charset="0"/>
              </a:rPr>
              <a:t> Reports, Feb/Mar2018, Vol. 54 Issue 2, p30-35, 6p. Publisher: American Library Association., Database: Complementary Index</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Nicole Sharon S. (2018). </a:t>
            </a:r>
            <a:r>
              <a:rPr lang="en-US" dirty="0" err="1">
                <a:latin typeface="Times New Roman" panose="02020603050405020304" pitchFamily="18" charset="0"/>
                <a:cs typeface="Times New Roman" panose="02020603050405020304" pitchFamily="18" charset="0"/>
              </a:rPr>
              <a:t>Digitalist</a:t>
            </a:r>
            <a:r>
              <a:rPr lang="en-US" dirty="0">
                <a:latin typeface="Times New Roman" panose="02020603050405020304" pitchFamily="18" charset="0"/>
                <a:cs typeface="Times New Roman" panose="02020603050405020304" pitchFamily="18" charset="0"/>
              </a:rPr>
              <a:t>: Why Your Finance Department Needs A Competitive Tech Strategy. </a:t>
            </a:r>
          </a:p>
          <a:p>
            <a:pPr marL="0" indent="-548640">
              <a:lnSpc>
                <a:spcPct val="210000"/>
              </a:lnSpc>
              <a:spcBef>
                <a:spcPts val="0"/>
              </a:spcBef>
              <a:buNone/>
            </a:pPr>
            <a:endParaRPr lang="en-US" sz="2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62294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xEl>
                                              <p:pRg st="0" end="0"/>
                                            </p:txEl>
                                          </p:spTgt>
                                        </p:tgtEl>
                                        <p:attrNameLst>
                                          <p:attrName>r</p:attrName>
                                        </p:attrNameLst>
                                      </p:cBhvr>
                                    </p:animRot>
                                    <p:animRot by="-240000">
                                      <p:cBhvr>
                                        <p:cTn id="7" dur="200" fill="hold">
                                          <p:stCondLst>
                                            <p:cond delay="200"/>
                                          </p:stCondLst>
                                        </p:cTn>
                                        <p:tgtEl>
                                          <p:spTgt spid="3">
                                            <p:txEl>
                                              <p:pRg st="0" end="0"/>
                                            </p:txEl>
                                          </p:spTgt>
                                        </p:tgtEl>
                                        <p:attrNameLst>
                                          <p:attrName>r</p:attrName>
                                        </p:attrNameLst>
                                      </p:cBhvr>
                                    </p:animRot>
                                    <p:animRot by="240000">
                                      <p:cBhvr>
                                        <p:cTn id="8" dur="200" fill="hold">
                                          <p:stCondLst>
                                            <p:cond delay="400"/>
                                          </p:stCondLst>
                                        </p:cTn>
                                        <p:tgtEl>
                                          <p:spTgt spid="3">
                                            <p:txEl>
                                              <p:pRg st="0" end="0"/>
                                            </p:txEl>
                                          </p:spTgt>
                                        </p:tgtEl>
                                        <p:attrNameLst>
                                          <p:attrName>r</p:attrName>
                                        </p:attrNameLst>
                                      </p:cBhvr>
                                    </p:animRot>
                                    <p:animRot by="-240000">
                                      <p:cBhvr>
                                        <p:cTn id="9" dur="200" fill="hold">
                                          <p:stCondLst>
                                            <p:cond delay="600"/>
                                          </p:stCondLst>
                                        </p:cTn>
                                        <p:tgtEl>
                                          <p:spTgt spid="3">
                                            <p:txEl>
                                              <p:pRg st="0" end="0"/>
                                            </p:txEl>
                                          </p:spTgt>
                                        </p:tgtEl>
                                        <p:attrNameLst>
                                          <p:attrName>r</p:attrName>
                                        </p:attrNameLst>
                                      </p:cBhvr>
                                    </p:animRot>
                                    <p:animRot by="120000">
                                      <p:cBhvr>
                                        <p:cTn id="10" dur="200" fill="hold">
                                          <p:stCondLst>
                                            <p:cond delay="80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grpId="0" nodeType="clickEffect">
                                  <p:stCondLst>
                                    <p:cond delay="0"/>
                                  </p:stCondLst>
                                  <p:childTnLst>
                                    <p:animRot by="120000">
                                      <p:cBhvr>
                                        <p:cTn id="14" dur="100" fill="hold">
                                          <p:stCondLst>
                                            <p:cond delay="0"/>
                                          </p:stCondLst>
                                        </p:cTn>
                                        <p:tgtEl>
                                          <p:spTgt spid="3">
                                            <p:txEl>
                                              <p:pRg st="1" end="1"/>
                                            </p:txEl>
                                          </p:spTgt>
                                        </p:tgtEl>
                                        <p:attrNameLst>
                                          <p:attrName>r</p:attrName>
                                        </p:attrNameLst>
                                      </p:cBhvr>
                                    </p:animRot>
                                    <p:animRot by="-240000">
                                      <p:cBhvr>
                                        <p:cTn id="15" dur="200" fill="hold">
                                          <p:stCondLst>
                                            <p:cond delay="200"/>
                                          </p:stCondLst>
                                        </p:cTn>
                                        <p:tgtEl>
                                          <p:spTgt spid="3">
                                            <p:txEl>
                                              <p:pRg st="1" end="1"/>
                                            </p:txEl>
                                          </p:spTgt>
                                        </p:tgtEl>
                                        <p:attrNameLst>
                                          <p:attrName>r</p:attrName>
                                        </p:attrNameLst>
                                      </p:cBhvr>
                                    </p:animRot>
                                    <p:animRot by="240000">
                                      <p:cBhvr>
                                        <p:cTn id="16" dur="200" fill="hold">
                                          <p:stCondLst>
                                            <p:cond delay="400"/>
                                          </p:stCondLst>
                                        </p:cTn>
                                        <p:tgtEl>
                                          <p:spTgt spid="3">
                                            <p:txEl>
                                              <p:pRg st="1" end="1"/>
                                            </p:txEl>
                                          </p:spTgt>
                                        </p:tgtEl>
                                        <p:attrNameLst>
                                          <p:attrName>r</p:attrName>
                                        </p:attrNameLst>
                                      </p:cBhvr>
                                    </p:animRot>
                                    <p:animRot by="-240000">
                                      <p:cBhvr>
                                        <p:cTn id="17" dur="200" fill="hold">
                                          <p:stCondLst>
                                            <p:cond delay="600"/>
                                          </p:stCondLst>
                                        </p:cTn>
                                        <p:tgtEl>
                                          <p:spTgt spid="3">
                                            <p:txEl>
                                              <p:pRg st="1" end="1"/>
                                            </p:txEl>
                                          </p:spTgt>
                                        </p:tgtEl>
                                        <p:attrNameLst>
                                          <p:attrName>r</p:attrName>
                                        </p:attrNameLst>
                                      </p:cBhvr>
                                    </p:animRot>
                                    <p:animRot by="120000">
                                      <p:cBhvr>
                                        <p:cTn id="18" dur="200" fill="hold">
                                          <p:stCondLst>
                                            <p:cond delay="800"/>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fill="hold" grpId="0" nodeType="clickEffect">
                                  <p:stCondLst>
                                    <p:cond delay="0"/>
                                  </p:stCondLst>
                                  <p:childTnLst>
                                    <p:animRot by="120000">
                                      <p:cBhvr>
                                        <p:cTn id="22" dur="100" fill="hold">
                                          <p:stCondLst>
                                            <p:cond delay="0"/>
                                          </p:stCondLst>
                                        </p:cTn>
                                        <p:tgtEl>
                                          <p:spTgt spid="3">
                                            <p:txEl>
                                              <p:pRg st="2" end="2"/>
                                            </p:txEl>
                                          </p:spTgt>
                                        </p:tgtEl>
                                        <p:attrNameLst>
                                          <p:attrName>r</p:attrName>
                                        </p:attrNameLst>
                                      </p:cBhvr>
                                    </p:animRot>
                                    <p:animRot by="-240000">
                                      <p:cBhvr>
                                        <p:cTn id="23" dur="200" fill="hold">
                                          <p:stCondLst>
                                            <p:cond delay="200"/>
                                          </p:stCondLst>
                                        </p:cTn>
                                        <p:tgtEl>
                                          <p:spTgt spid="3">
                                            <p:txEl>
                                              <p:pRg st="2" end="2"/>
                                            </p:txEl>
                                          </p:spTgt>
                                        </p:tgtEl>
                                        <p:attrNameLst>
                                          <p:attrName>r</p:attrName>
                                        </p:attrNameLst>
                                      </p:cBhvr>
                                    </p:animRot>
                                    <p:animRot by="240000">
                                      <p:cBhvr>
                                        <p:cTn id="24" dur="200" fill="hold">
                                          <p:stCondLst>
                                            <p:cond delay="400"/>
                                          </p:stCondLst>
                                        </p:cTn>
                                        <p:tgtEl>
                                          <p:spTgt spid="3">
                                            <p:txEl>
                                              <p:pRg st="2" end="2"/>
                                            </p:txEl>
                                          </p:spTgt>
                                        </p:tgtEl>
                                        <p:attrNameLst>
                                          <p:attrName>r</p:attrName>
                                        </p:attrNameLst>
                                      </p:cBhvr>
                                    </p:animRot>
                                    <p:animRot by="-240000">
                                      <p:cBhvr>
                                        <p:cTn id="25" dur="200" fill="hold">
                                          <p:stCondLst>
                                            <p:cond delay="600"/>
                                          </p:stCondLst>
                                        </p:cTn>
                                        <p:tgtEl>
                                          <p:spTgt spid="3">
                                            <p:txEl>
                                              <p:pRg st="2" end="2"/>
                                            </p:txEl>
                                          </p:spTgt>
                                        </p:tgtEl>
                                        <p:attrNameLst>
                                          <p:attrName>r</p:attrName>
                                        </p:attrNameLst>
                                      </p:cBhvr>
                                    </p:animRot>
                                    <p:animRot by="120000">
                                      <p:cBhvr>
                                        <p:cTn id="26" dur="200" fill="hold">
                                          <p:stCondLst>
                                            <p:cond delay="800"/>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grpId="0" nodeType="clickEffect">
                                  <p:stCondLst>
                                    <p:cond delay="0"/>
                                  </p:stCondLst>
                                  <p:childTnLst>
                                    <p:animRot by="120000">
                                      <p:cBhvr>
                                        <p:cTn id="30" dur="100" fill="hold">
                                          <p:stCondLst>
                                            <p:cond delay="0"/>
                                          </p:stCondLst>
                                        </p:cTn>
                                        <p:tgtEl>
                                          <p:spTgt spid="3">
                                            <p:txEl>
                                              <p:pRg st="3" end="3"/>
                                            </p:txEl>
                                          </p:spTgt>
                                        </p:tgtEl>
                                        <p:attrNameLst>
                                          <p:attrName>r</p:attrName>
                                        </p:attrNameLst>
                                      </p:cBhvr>
                                    </p:animRot>
                                    <p:animRot by="-240000">
                                      <p:cBhvr>
                                        <p:cTn id="31" dur="200" fill="hold">
                                          <p:stCondLst>
                                            <p:cond delay="200"/>
                                          </p:stCondLst>
                                        </p:cTn>
                                        <p:tgtEl>
                                          <p:spTgt spid="3">
                                            <p:txEl>
                                              <p:pRg st="3" end="3"/>
                                            </p:txEl>
                                          </p:spTgt>
                                        </p:tgtEl>
                                        <p:attrNameLst>
                                          <p:attrName>r</p:attrName>
                                        </p:attrNameLst>
                                      </p:cBhvr>
                                    </p:animRot>
                                    <p:animRot by="240000">
                                      <p:cBhvr>
                                        <p:cTn id="32" dur="200" fill="hold">
                                          <p:stCondLst>
                                            <p:cond delay="400"/>
                                          </p:stCondLst>
                                        </p:cTn>
                                        <p:tgtEl>
                                          <p:spTgt spid="3">
                                            <p:txEl>
                                              <p:pRg st="3" end="3"/>
                                            </p:txEl>
                                          </p:spTgt>
                                        </p:tgtEl>
                                        <p:attrNameLst>
                                          <p:attrName>r</p:attrName>
                                        </p:attrNameLst>
                                      </p:cBhvr>
                                    </p:animRot>
                                    <p:animRot by="-240000">
                                      <p:cBhvr>
                                        <p:cTn id="33" dur="200" fill="hold">
                                          <p:stCondLst>
                                            <p:cond delay="600"/>
                                          </p:stCondLst>
                                        </p:cTn>
                                        <p:tgtEl>
                                          <p:spTgt spid="3">
                                            <p:txEl>
                                              <p:pRg st="3" end="3"/>
                                            </p:txEl>
                                          </p:spTgt>
                                        </p:tgtEl>
                                        <p:attrNameLst>
                                          <p:attrName>r</p:attrName>
                                        </p:attrNameLst>
                                      </p:cBhvr>
                                    </p:animRot>
                                    <p:animRot by="120000">
                                      <p:cBhvr>
                                        <p:cTn id="34" dur="200" fill="hold">
                                          <p:stCondLst>
                                            <p:cond delay="800"/>
                                          </p:stCondLst>
                                        </p:cTn>
                                        <p:tgtEl>
                                          <p:spTgt spid="3">
                                            <p:txEl>
                                              <p:pRg st="3" end="3"/>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32" presetClass="emph" presetSubtype="0" fill="hold" grpId="0" nodeType="clickEffect">
                                  <p:stCondLst>
                                    <p:cond delay="0"/>
                                  </p:stCondLst>
                                  <p:childTnLst>
                                    <p:animRot by="120000">
                                      <p:cBhvr>
                                        <p:cTn id="38" dur="100" fill="hold">
                                          <p:stCondLst>
                                            <p:cond delay="0"/>
                                          </p:stCondLst>
                                        </p:cTn>
                                        <p:tgtEl>
                                          <p:spTgt spid="3">
                                            <p:txEl>
                                              <p:pRg st="4" end="4"/>
                                            </p:txEl>
                                          </p:spTgt>
                                        </p:tgtEl>
                                        <p:attrNameLst>
                                          <p:attrName>r</p:attrName>
                                        </p:attrNameLst>
                                      </p:cBhvr>
                                    </p:animRot>
                                    <p:animRot by="-240000">
                                      <p:cBhvr>
                                        <p:cTn id="39" dur="200" fill="hold">
                                          <p:stCondLst>
                                            <p:cond delay="200"/>
                                          </p:stCondLst>
                                        </p:cTn>
                                        <p:tgtEl>
                                          <p:spTgt spid="3">
                                            <p:txEl>
                                              <p:pRg st="4" end="4"/>
                                            </p:txEl>
                                          </p:spTgt>
                                        </p:tgtEl>
                                        <p:attrNameLst>
                                          <p:attrName>r</p:attrName>
                                        </p:attrNameLst>
                                      </p:cBhvr>
                                    </p:animRot>
                                    <p:animRot by="240000">
                                      <p:cBhvr>
                                        <p:cTn id="40" dur="200" fill="hold">
                                          <p:stCondLst>
                                            <p:cond delay="400"/>
                                          </p:stCondLst>
                                        </p:cTn>
                                        <p:tgtEl>
                                          <p:spTgt spid="3">
                                            <p:txEl>
                                              <p:pRg st="4" end="4"/>
                                            </p:txEl>
                                          </p:spTgt>
                                        </p:tgtEl>
                                        <p:attrNameLst>
                                          <p:attrName>r</p:attrName>
                                        </p:attrNameLst>
                                      </p:cBhvr>
                                    </p:animRot>
                                    <p:animRot by="-240000">
                                      <p:cBhvr>
                                        <p:cTn id="41" dur="200" fill="hold">
                                          <p:stCondLst>
                                            <p:cond delay="600"/>
                                          </p:stCondLst>
                                        </p:cTn>
                                        <p:tgtEl>
                                          <p:spTgt spid="3">
                                            <p:txEl>
                                              <p:pRg st="4" end="4"/>
                                            </p:txEl>
                                          </p:spTgt>
                                        </p:tgtEl>
                                        <p:attrNameLst>
                                          <p:attrName>r</p:attrName>
                                        </p:attrNameLst>
                                      </p:cBhvr>
                                    </p:animRot>
                                    <p:animRot by="120000">
                                      <p:cBhvr>
                                        <p:cTn id="42" dur="200" fill="hold">
                                          <p:stCondLst>
                                            <p:cond delay="800"/>
                                          </p:stCondLst>
                                        </p:cTn>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688</TotalTime>
  <Words>803</Words>
  <Application>Microsoft Office PowerPoint</Application>
  <PresentationFormat>Widescreen</PresentationFormat>
  <Paragraphs>41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Introduction</vt:lpstr>
      <vt:lpstr>Overview: </vt:lpstr>
      <vt:lpstr>Conti…</vt:lpstr>
      <vt:lpstr>Importance: </vt:lpstr>
      <vt:lpstr>Conti…</vt:lpstr>
      <vt:lpstr>Area of focus; Finance</vt:lpstr>
      <vt:lpstr>PowerPoint Presentation</vt:lpstr>
      <vt:lpstr>Area of focus; Marketing</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18</cp:revision>
  <dcterms:created xsi:type="dcterms:W3CDTF">2018-05-05T12:34:36Z</dcterms:created>
  <dcterms:modified xsi:type="dcterms:W3CDTF">2018-08-17T05:15:04Z</dcterms:modified>
</cp:coreProperties>
</file>